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1C2CF-0E4B-4CEC-8E8B-9204A4DA96EC}" type="datetimeFigureOut">
              <a:rPr lang="sk-SK" smtClean="0"/>
              <a:pPr/>
              <a:t>17. 6. 2013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2E0B7-2F8A-463E-B2E2-4D3ED9961758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1C2CF-0E4B-4CEC-8E8B-9204A4DA96EC}" type="datetimeFigureOut">
              <a:rPr lang="sk-SK" smtClean="0"/>
              <a:pPr/>
              <a:t>17. 6. 2013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2E0B7-2F8A-463E-B2E2-4D3ED9961758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1C2CF-0E4B-4CEC-8E8B-9204A4DA96EC}" type="datetimeFigureOut">
              <a:rPr lang="sk-SK" smtClean="0"/>
              <a:pPr/>
              <a:t>17. 6. 2013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2E0B7-2F8A-463E-B2E2-4D3ED9961758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1C2CF-0E4B-4CEC-8E8B-9204A4DA96EC}" type="datetimeFigureOut">
              <a:rPr lang="sk-SK" smtClean="0"/>
              <a:pPr/>
              <a:t>17. 6. 2013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2E0B7-2F8A-463E-B2E2-4D3ED9961758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1C2CF-0E4B-4CEC-8E8B-9204A4DA96EC}" type="datetimeFigureOut">
              <a:rPr lang="sk-SK" smtClean="0"/>
              <a:pPr/>
              <a:t>17. 6. 2013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2E0B7-2F8A-463E-B2E2-4D3ED9961758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1C2CF-0E4B-4CEC-8E8B-9204A4DA96EC}" type="datetimeFigureOut">
              <a:rPr lang="sk-SK" smtClean="0"/>
              <a:pPr/>
              <a:t>17. 6. 2013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2E0B7-2F8A-463E-B2E2-4D3ED9961758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1C2CF-0E4B-4CEC-8E8B-9204A4DA96EC}" type="datetimeFigureOut">
              <a:rPr lang="sk-SK" smtClean="0"/>
              <a:pPr/>
              <a:t>17. 6. 2013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2E0B7-2F8A-463E-B2E2-4D3ED9961758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1C2CF-0E4B-4CEC-8E8B-9204A4DA96EC}" type="datetimeFigureOut">
              <a:rPr lang="sk-SK" smtClean="0"/>
              <a:pPr/>
              <a:t>17. 6. 2013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2E0B7-2F8A-463E-B2E2-4D3ED9961758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1C2CF-0E4B-4CEC-8E8B-9204A4DA96EC}" type="datetimeFigureOut">
              <a:rPr lang="sk-SK" smtClean="0"/>
              <a:pPr/>
              <a:t>17. 6. 2013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2E0B7-2F8A-463E-B2E2-4D3ED9961758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1C2CF-0E4B-4CEC-8E8B-9204A4DA96EC}" type="datetimeFigureOut">
              <a:rPr lang="sk-SK" smtClean="0"/>
              <a:pPr/>
              <a:t>17. 6. 2013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2E0B7-2F8A-463E-B2E2-4D3ED9961758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1C2CF-0E4B-4CEC-8E8B-9204A4DA96EC}" type="datetimeFigureOut">
              <a:rPr lang="sk-SK" smtClean="0"/>
              <a:pPr/>
              <a:t>17. 6. 2013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2E0B7-2F8A-463E-B2E2-4D3ED9961758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01C2CF-0E4B-4CEC-8E8B-9204A4DA96EC}" type="datetimeFigureOut">
              <a:rPr lang="sk-SK" smtClean="0"/>
              <a:pPr/>
              <a:t>17. 6. 2013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F2E0B7-2F8A-463E-B2E2-4D3ED9961758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cs.wikipedia.org/wiki/Soubor:Cincinnati-suburbs-tract-housing.jpg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ĺžnik 4"/>
          <p:cNvSpPr/>
          <p:nvPr/>
        </p:nvSpPr>
        <p:spPr>
          <a:xfrm>
            <a:off x="1331640" y="1412776"/>
            <a:ext cx="640964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60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Čísla energií varujú </a:t>
            </a:r>
            <a:endParaRPr lang="sk-SK" sz="60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6" name="Obdĺžnik 5"/>
          <p:cNvSpPr/>
          <p:nvPr/>
        </p:nvSpPr>
        <p:spPr>
          <a:xfrm>
            <a:off x="3563888" y="2780928"/>
            <a:ext cx="196810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60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Ropa</a:t>
            </a:r>
            <a:r>
              <a:rPr lang="sk-SK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endParaRPr lang="sk-SK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7" name="Obdĺžnik 6"/>
          <p:cNvSpPr/>
          <p:nvPr/>
        </p:nvSpPr>
        <p:spPr>
          <a:xfrm>
            <a:off x="251520" y="5085184"/>
            <a:ext cx="347011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48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Kristián </a:t>
            </a:r>
            <a:r>
              <a:rPr lang="sk-SK" sz="4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F</a:t>
            </a:r>
            <a:r>
              <a:rPr lang="sk-SK" sz="48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inik</a:t>
            </a:r>
          </a:p>
          <a:p>
            <a:pPr algn="ctr"/>
            <a:r>
              <a:rPr lang="sk-SK" sz="4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8.B</a:t>
            </a:r>
            <a:endParaRPr lang="sk-SK" sz="48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683568" y="620688"/>
            <a:ext cx="7470576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800" dirty="0"/>
              <a:t>Produkcia a spotreba v </a:t>
            </a:r>
            <a:r>
              <a:rPr lang="sk-SK" sz="2800" dirty="0" smtClean="0"/>
              <a:t>číslach</a:t>
            </a:r>
          </a:p>
          <a:p>
            <a:endParaRPr lang="sk-SK" dirty="0"/>
          </a:p>
          <a:p>
            <a:r>
              <a:rPr lang="sk-SK" sz="2400" dirty="0">
                <a:solidFill>
                  <a:srgbClr val="FF0000"/>
                </a:solidFill>
              </a:rPr>
              <a:t>Od začiatku dejín ľudstva do dneška bolo vyťažených približne 900 miliárd barelov ropy. Za predpokladu súčasného objemu ťažby vystačí známe zásoby ropy na ďalších 43 rokov.</a:t>
            </a:r>
          </a:p>
          <a:p>
            <a:r>
              <a:rPr lang="sk-SK" sz="2400" dirty="0">
                <a:solidFill>
                  <a:srgbClr val="FF0000"/>
                </a:solidFill>
              </a:rPr>
              <a:t>V roku 2004 tvorila celková ťažba 3 888 mil. ton, z toho ropné krajiny mimo združenia </a:t>
            </a:r>
            <a:r>
              <a:rPr lang="sk-SK" sz="2400" dirty="0" smtClean="0">
                <a:solidFill>
                  <a:srgbClr val="FF0000"/>
                </a:solidFill>
              </a:rPr>
              <a:t>OPEC vyprodukovali </a:t>
            </a:r>
            <a:r>
              <a:rPr lang="sk-SK" sz="2400" dirty="0">
                <a:solidFill>
                  <a:srgbClr val="FF0000"/>
                </a:solidFill>
              </a:rPr>
              <a:t>60 %. Ľahká ropa tvorila približne 33 %, stredne ťažká 53 % a ťažká ropa 14 %. Kyslá ropa (</a:t>
            </a:r>
            <a:r>
              <a:rPr lang="sk-SK" sz="2400" i="1" dirty="0">
                <a:solidFill>
                  <a:srgbClr val="FF0000"/>
                </a:solidFill>
              </a:rPr>
              <a:t>sour</a:t>
            </a:r>
            <a:r>
              <a:rPr lang="sk-SK" sz="2400" dirty="0">
                <a:solidFill>
                  <a:srgbClr val="FF0000"/>
                </a:solidFill>
              </a:rPr>
              <a:t>) s vysokým obsahom síry tvorila 59 % celkovej svetovej produkcie</a:t>
            </a:r>
            <a:r>
              <a:rPr lang="sk-SK" sz="2400" baseline="30000" dirty="0">
                <a:solidFill>
                  <a:srgbClr val="FF0000"/>
                </a:solidFill>
              </a:rPr>
              <a:t>[13]</a:t>
            </a:r>
            <a:r>
              <a:rPr lang="sk-SK" sz="2400" dirty="0">
                <a:solidFill>
                  <a:srgbClr val="FF0000"/>
                </a:solidFill>
              </a:rPr>
              <a:t>.</a:t>
            </a:r>
          </a:p>
          <a:p>
            <a:r>
              <a:rPr lang="sk-SK" sz="2400" dirty="0">
                <a:solidFill>
                  <a:srgbClr val="FF0000"/>
                </a:solidFill>
              </a:rPr>
              <a:t>Najväčší spotrebitelia ropy boli v roku </a:t>
            </a:r>
            <a:r>
              <a:rPr lang="sk-SK" sz="2400" dirty="0" smtClean="0">
                <a:solidFill>
                  <a:srgbClr val="FF0000"/>
                </a:solidFill>
              </a:rPr>
              <a:t>2004</a:t>
            </a:r>
            <a:r>
              <a:rPr lang="sk-SK" sz="2400" dirty="0">
                <a:solidFill>
                  <a:srgbClr val="FF0000"/>
                </a:solidFill>
              </a:rPr>
              <a:t> USA (927,3 mil. t), Čína (308,6 mil. t), Japonsko (250,5 mil. t), </a:t>
            </a:r>
            <a:r>
              <a:rPr lang="sk-SK" sz="2400" dirty="0" smtClean="0">
                <a:solidFill>
                  <a:srgbClr val="FF0000"/>
                </a:solidFill>
              </a:rPr>
              <a:t>Rusko (131,8</a:t>
            </a:r>
            <a:r>
              <a:rPr lang="sk-SK" sz="2400" dirty="0">
                <a:solidFill>
                  <a:srgbClr val="FF0000"/>
                </a:solidFill>
              </a:rPr>
              <a:t> mil. t) a Nemecko (123,2 mil. t). Dopyt po rope stúpa v súčasnosti asi o 2 % ročne.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uľka 2"/>
          <p:cNvGraphicFramePr>
            <a:graphicFrameLocks noGrp="1"/>
          </p:cNvGraphicFramePr>
          <p:nvPr/>
        </p:nvGraphicFramePr>
        <p:xfrm>
          <a:off x="827584" y="332656"/>
          <a:ext cx="7668345" cy="6126620"/>
        </p:xfrm>
        <a:graphic>
          <a:graphicData uri="http://schemas.openxmlformats.org/drawingml/2006/table">
            <a:tbl>
              <a:tblPr/>
              <a:tblGrid>
                <a:gridCol w="2556115"/>
                <a:gridCol w="2556115"/>
                <a:gridCol w="2556115"/>
              </a:tblGrid>
              <a:tr h="347742">
                <a:tc gridSpan="3">
                  <a:txBody>
                    <a:bodyPr/>
                    <a:lstStyle/>
                    <a:p>
                      <a:r>
                        <a:rPr lang="sk-SK" sz="1800" dirty="0"/>
                        <a:t>Ťažba ropy (v mil. ton)</a:t>
                      </a:r>
                    </a:p>
                  </a:txBody>
                  <a:tcPr marL="60657" marR="60657" marT="30328" marB="30328" anchor="ctr">
                    <a:solidFill>
                      <a:srgbClr val="F9F9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</a:tr>
              <a:tr h="347742">
                <a:tc>
                  <a:txBody>
                    <a:bodyPr/>
                    <a:lstStyle/>
                    <a:p>
                      <a:pPr algn="ctr"/>
                      <a:r>
                        <a:rPr lang="sk-SK" sz="1800" dirty="0"/>
                        <a:t>Územie</a:t>
                      </a:r>
                    </a:p>
                  </a:txBody>
                  <a:tcPr marL="60657" marR="60657" marT="30328" marB="30328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800" u="none" strike="noStrike" dirty="0">
                          <a:solidFill>
                            <a:srgbClr val="0B0080"/>
                          </a:solidFill>
                        </a:rPr>
                        <a:t>1990</a:t>
                      </a:r>
                      <a:endParaRPr lang="sk-SK" sz="1800" dirty="0"/>
                    </a:p>
                  </a:txBody>
                  <a:tcPr marL="60657" marR="60657" marT="30328" marB="30328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800" u="none" strike="noStrike" dirty="0">
                          <a:solidFill>
                            <a:srgbClr val="0B0080"/>
                          </a:solidFill>
                        </a:rPr>
                        <a:t>2004</a:t>
                      </a:r>
                      <a:endParaRPr lang="sk-SK" sz="1800" dirty="0"/>
                    </a:p>
                  </a:txBody>
                  <a:tcPr marL="60657" marR="60657" marT="30328" marB="30328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347742">
                <a:tc>
                  <a:txBody>
                    <a:bodyPr/>
                    <a:lstStyle/>
                    <a:p>
                      <a:r>
                        <a:rPr lang="sk-SK" sz="1800" dirty="0"/>
                        <a:t>svet (celkom)</a:t>
                      </a:r>
                    </a:p>
                  </a:txBody>
                  <a:tcPr marL="60657" marR="60657" marT="30328" marB="30328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1800" dirty="0"/>
                        <a:t>3 150,4</a:t>
                      </a:r>
                    </a:p>
                  </a:txBody>
                  <a:tcPr marL="60657" marR="60657" marT="30328" marB="30328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1800" dirty="0"/>
                        <a:t>3 888</a:t>
                      </a:r>
                    </a:p>
                  </a:txBody>
                  <a:tcPr marL="60657" marR="60657" marT="30328" marB="30328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347742">
                <a:tc>
                  <a:txBody>
                    <a:bodyPr/>
                    <a:lstStyle/>
                    <a:p>
                      <a:r>
                        <a:rPr lang="sk-SK" sz="1800" u="none" strike="noStrike" dirty="0">
                          <a:solidFill>
                            <a:srgbClr val="0B0080"/>
                          </a:solidFill>
                        </a:rPr>
                        <a:t>ZSSR</a:t>
                      </a:r>
                      <a:r>
                        <a:rPr lang="sk-SK" sz="1800" dirty="0"/>
                        <a:t>, </a:t>
                      </a:r>
                      <a:r>
                        <a:rPr lang="sk-SK" sz="1800" u="none" strike="noStrike" dirty="0" smtClean="0">
                          <a:solidFill>
                            <a:srgbClr val="0B0080"/>
                          </a:solidFill>
                        </a:rPr>
                        <a:t>Rusko</a:t>
                      </a:r>
                      <a:endParaRPr lang="sk-SK" sz="1800" dirty="0"/>
                    </a:p>
                  </a:txBody>
                  <a:tcPr marL="60657" marR="60657" marT="30328" marB="30328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1800" dirty="0"/>
                        <a:t>569,3</a:t>
                      </a:r>
                      <a:endParaRPr lang="sk-SK" sz="1200" dirty="0"/>
                    </a:p>
                  </a:txBody>
                  <a:tcPr marL="60657" marR="60657" marT="30328" marB="30328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1800" dirty="0"/>
                        <a:t>456</a:t>
                      </a:r>
                    </a:p>
                  </a:txBody>
                  <a:tcPr marL="60657" marR="60657" marT="30328" marB="30328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347742">
                <a:tc>
                  <a:txBody>
                    <a:bodyPr/>
                    <a:lstStyle/>
                    <a:p>
                      <a:r>
                        <a:rPr lang="sk-SK" sz="1800" u="none" strike="noStrike" dirty="0">
                          <a:solidFill>
                            <a:srgbClr val="0B0080"/>
                          </a:solidFill>
                        </a:rPr>
                        <a:t>USA</a:t>
                      </a:r>
                      <a:endParaRPr lang="sk-SK" sz="1800" dirty="0"/>
                    </a:p>
                  </a:txBody>
                  <a:tcPr marL="60657" marR="60657" marT="30328" marB="30328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1800" dirty="0"/>
                        <a:t>409,6</a:t>
                      </a:r>
                      <a:endParaRPr lang="sk-SK" sz="1200" dirty="0"/>
                    </a:p>
                  </a:txBody>
                  <a:tcPr marL="60657" marR="60657" marT="30328" marB="30328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1800" dirty="0"/>
                        <a:t>337</a:t>
                      </a:r>
                      <a:endParaRPr lang="sk-SK" sz="1200" dirty="0"/>
                    </a:p>
                  </a:txBody>
                  <a:tcPr marL="60657" marR="60657" marT="30328" marB="30328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347742">
                <a:tc>
                  <a:txBody>
                    <a:bodyPr/>
                    <a:lstStyle/>
                    <a:p>
                      <a:r>
                        <a:rPr lang="sk-SK" sz="1800" u="none" strike="noStrike" dirty="0">
                          <a:solidFill>
                            <a:srgbClr val="0B0080"/>
                          </a:solidFill>
                        </a:rPr>
                        <a:t>Saudská Arábia</a:t>
                      </a:r>
                      <a:endParaRPr lang="sk-SK" sz="1800" dirty="0"/>
                    </a:p>
                  </a:txBody>
                  <a:tcPr marL="60657" marR="60657" marT="30328" marB="30328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1800" dirty="0"/>
                        <a:t>320,7</a:t>
                      </a:r>
                    </a:p>
                  </a:txBody>
                  <a:tcPr marL="60657" marR="60657" marT="30328" marB="30328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1800" dirty="0"/>
                        <a:t>492</a:t>
                      </a:r>
                    </a:p>
                  </a:txBody>
                  <a:tcPr marL="60657" marR="60657" marT="30328" marB="30328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347742">
                <a:tc>
                  <a:txBody>
                    <a:bodyPr/>
                    <a:lstStyle/>
                    <a:p>
                      <a:r>
                        <a:rPr lang="sk-SK" sz="1800" u="none" strike="noStrike" dirty="0">
                          <a:solidFill>
                            <a:srgbClr val="0B0080"/>
                          </a:solidFill>
                        </a:rPr>
                        <a:t>Irán</a:t>
                      </a:r>
                      <a:endParaRPr lang="sk-SK" sz="1800" dirty="0"/>
                    </a:p>
                  </a:txBody>
                  <a:tcPr marL="60657" marR="60657" marT="30328" marB="30328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1800" dirty="0"/>
                        <a:t>156,1</a:t>
                      </a:r>
                    </a:p>
                  </a:txBody>
                  <a:tcPr marL="60657" marR="60657" marT="30328" marB="30328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1800" dirty="0"/>
                        <a:t>203</a:t>
                      </a:r>
                      <a:endParaRPr lang="sk-SK" sz="1200" dirty="0"/>
                    </a:p>
                  </a:txBody>
                  <a:tcPr marL="60657" marR="60657" marT="30328" marB="30328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347742">
                <a:tc>
                  <a:txBody>
                    <a:bodyPr/>
                    <a:lstStyle/>
                    <a:p>
                      <a:r>
                        <a:rPr lang="sk-SK" sz="1800" u="none" strike="noStrike" dirty="0">
                          <a:solidFill>
                            <a:srgbClr val="0B0080"/>
                          </a:solidFill>
                        </a:rPr>
                        <a:t>Mexiko</a:t>
                      </a:r>
                      <a:endParaRPr lang="sk-SK" sz="1800" dirty="0"/>
                    </a:p>
                  </a:txBody>
                  <a:tcPr marL="60657" marR="60657" marT="30328" marB="30328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1800" dirty="0"/>
                        <a:t>146,7</a:t>
                      </a:r>
                      <a:endParaRPr lang="sk-SK" sz="1200" dirty="0"/>
                    </a:p>
                  </a:txBody>
                  <a:tcPr marL="60657" marR="60657" marT="30328" marB="30328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1800" dirty="0"/>
                        <a:t>192</a:t>
                      </a:r>
                    </a:p>
                  </a:txBody>
                  <a:tcPr marL="60657" marR="60657" marT="30328" marB="30328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347742">
                <a:tc>
                  <a:txBody>
                    <a:bodyPr/>
                    <a:lstStyle/>
                    <a:p>
                      <a:r>
                        <a:rPr lang="sk-SK" sz="1800" u="none" strike="noStrike" dirty="0">
                          <a:solidFill>
                            <a:srgbClr val="0B0080"/>
                          </a:solidFill>
                        </a:rPr>
                        <a:t>Čína</a:t>
                      </a:r>
                      <a:endParaRPr lang="sk-SK" sz="1800" dirty="0"/>
                    </a:p>
                  </a:txBody>
                  <a:tcPr marL="60657" marR="60657" marT="30328" marB="30328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1800" dirty="0"/>
                        <a:t>137,7</a:t>
                      </a:r>
                    </a:p>
                  </a:txBody>
                  <a:tcPr marL="60657" marR="60657" marT="30328" marB="30328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1800" dirty="0"/>
                        <a:t>174</a:t>
                      </a:r>
                    </a:p>
                  </a:txBody>
                  <a:tcPr marL="60657" marR="60657" marT="30328" marB="30328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347742">
                <a:tc>
                  <a:txBody>
                    <a:bodyPr/>
                    <a:lstStyle/>
                    <a:p>
                      <a:r>
                        <a:rPr lang="sk-SK" sz="1800" u="none" strike="noStrike" dirty="0">
                          <a:solidFill>
                            <a:srgbClr val="0B0080"/>
                          </a:solidFill>
                        </a:rPr>
                        <a:t>Venezuela</a:t>
                      </a:r>
                      <a:endParaRPr lang="sk-SK" sz="1800" dirty="0"/>
                    </a:p>
                  </a:txBody>
                  <a:tcPr marL="60657" marR="60657" marT="30328" marB="30328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1800" dirty="0"/>
                        <a:t>110,5</a:t>
                      </a:r>
                    </a:p>
                  </a:txBody>
                  <a:tcPr marL="60657" marR="60657" marT="30328" marB="30328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1800" dirty="0"/>
                        <a:t>153</a:t>
                      </a:r>
                    </a:p>
                  </a:txBody>
                  <a:tcPr marL="60657" marR="60657" marT="30328" marB="30328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55636">
                <a:tc>
                  <a:txBody>
                    <a:bodyPr/>
                    <a:lstStyle/>
                    <a:p>
                      <a:r>
                        <a:rPr lang="sk-SK" sz="1800" u="none" strike="noStrike" dirty="0">
                          <a:solidFill>
                            <a:srgbClr val="0B0080"/>
                          </a:solidFill>
                        </a:rPr>
                        <a:t>Nórsko</a:t>
                      </a:r>
                      <a:endParaRPr lang="sk-SK" sz="1800" dirty="0"/>
                    </a:p>
                  </a:txBody>
                  <a:tcPr marL="60657" marR="60657" marT="30328" marB="30328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endParaRPr lang="sk-SK" sz="1200" dirty="0"/>
                    </a:p>
                  </a:txBody>
                  <a:tcPr marL="60657" marR="60657" marT="30328" marB="30328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1800" dirty="0"/>
                        <a:t>151</a:t>
                      </a:r>
                    </a:p>
                  </a:txBody>
                  <a:tcPr marL="60657" marR="60657" marT="30328" marB="30328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r>
                        <a:rPr lang="sk-SK" sz="1800" u="none" strike="noStrike" dirty="0">
                          <a:solidFill>
                            <a:srgbClr val="0B0080"/>
                          </a:solidFill>
                        </a:rPr>
                        <a:t>Spojené arabské emiráty</a:t>
                      </a:r>
                      <a:endParaRPr lang="sk-SK" sz="1800" dirty="0"/>
                    </a:p>
                  </a:txBody>
                  <a:tcPr marL="60657" marR="60657" marT="30328" marB="30328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1800" dirty="0"/>
                        <a:t>101,7</a:t>
                      </a:r>
                    </a:p>
                  </a:txBody>
                  <a:tcPr marL="60657" marR="60657" marT="30328" marB="30328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endParaRPr lang="sk-SK" sz="1200"/>
                    </a:p>
                  </a:txBody>
                  <a:tcPr marL="60657" marR="60657" marT="30328" marB="30328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54859">
                <a:tc>
                  <a:txBody>
                    <a:bodyPr/>
                    <a:lstStyle/>
                    <a:p>
                      <a:r>
                        <a:rPr lang="sk-SK" sz="1800" u="none" strike="noStrike" dirty="0">
                          <a:solidFill>
                            <a:srgbClr val="0B0080"/>
                          </a:solidFill>
                        </a:rPr>
                        <a:t>Irak</a:t>
                      </a:r>
                      <a:endParaRPr lang="sk-SK" sz="1800" dirty="0"/>
                    </a:p>
                  </a:txBody>
                  <a:tcPr marL="60657" marR="60657" marT="30328" marB="30328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1800" dirty="0"/>
                        <a:t>99,5</a:t>
                      </a:r>
                    </a:p>
                  </a:txBody>
                  <a:tcPr marL="60657" marR="60657" marT="30328" marB="30328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endParaRPr lang="sk-SK" sz="1200" dirty="0"/>
                    </a:p>
                  </a:txBody>
                  <a:tcPr marL="60657" marR="60657" marT="30328" marB="30328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39165">
                <a:tc>
                  <a:txBody>
                    <a:bodyPr/>
                    <a:lstStyle/>
                    <a:p>
                      <a:r>
                        <a:rPr lang="sk-SK" sz="1800" u="none" strike="noStrike" dirty="0">
                          <a:solidFill>
                            <a:srgbClr val="0B0080"/>
                          </a:solidFill>
                        </a:rPr>
                        <a:t>Spojené kráľovstvo</a:t>
                      </a:r>
                      <a:endParaRPr lang="sk-SK" sz="1800" dirty="0"/>
                    </a:p>
                  </a:txBody>
                  <a:tcPr marL="60657" marR="60657" marT="30328" marB="30328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1800" dirty="0"/>
                        <a:t>93,5</a:t>
                      </a:r>
                    </a:p>
                  </a:txBody>
                  <a:tcPr marL="60657" marR="60657" marT="30328" marB="30328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endParaRPr lang="sk-SK" sz="1200" dirty="0"/>
                    </a:p>
                  </a:txBody>
                  <a:tcPr marL="60657" marR="60657" marT="30328" marB="30328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742">
                <a:tc>
                  <a:txBody>
                    <a:bodyPr/>
                    <a:lstStyle/>
                    <a:p>
                      <a:r>
                        <a:rPr lang="sk-SK" sz="1800" u="none" strike="noStrike" dirty="0" smtClean="0">
                          <a:solidFill>
                            <a:srgbClr val="0B0080"/>
                          </a:solidFill>
                        </a:rPr>
                        <a:t>Kanada</a:t>
                      </a:r>
                      <a:endParaRPr lang="sk-SK" sz="1800" dirty="0"/>
                    </a:p>
                  </a:txBody>
                  <a:tcPr marL="60657" marR="60657" marT="30328" marB="30328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1800" dirty="0"/>
                        <a:t>91,0</a:t>
                      </a:r>
                    </a:p>
                  </a:txBody>
                  <a:tcPr marL="60657" marR="60657" marT="30328" marB="30328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1800" dirty="0"/>
                        <a:t>146</a:t>
                      </a:r>
                    </a:p>
                  </a:txBody>
                  <a:tcPr marL="60657" marR="60657" marT="30328" marB="30328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347742">
                <a:tc>
                  <a:txBody>
                    <a:bodyPr/>
                    <a:lstStyle/>
                    <a:p>
                      <a:r>
                        <a:rPr lang="sk-SK" sz="1800" u="none" strike="noStrike" dirty="0">
                          <a:solidFill>
                            <a:srgbClr val="0B0080"/>
                          </a:solidFill>
                        </a:rPr>
                        <a:t>Nigéria</a:t>
                      </a:r>
                      <a:endParaRPr lang="sk-SK" sz="1800" dirty="0"/>
                    </a:p>
                  </a:txBody>
                  <a:tcPr marL="60657" marR="60657" marT="30328" marB="30328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1800" dirty="0"/>
                        <a:t>90,8</a:t>
                      </a:r>
                    </a:p>
                  </a:txBody>
                  <a:tcPr marL="60657" marR="60657" marT="30328" marB="30328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1800" dirty="0"/>
                        <a:t>129</a:t>
                      </a:r>
                    </a:p>
                  </a:txBody>
                  <a:tcPr marL="60657" marR="60657" marT="30328" marB="30328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k-SK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sk-SK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sk-SK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02_ropa_snimk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04664"/>
            <a:ext cx="9144000" cy="602128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 descr="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2622"/>
            <a:ext cx="9144000" cy="681537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http://bits.wikimedia.org/static-1.22wmf4/skins/common/images/magnify-clip.png">
            <a:hlinkClick r:id="rId2" tooltip="Zvětšit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2575" y="-615950"/>
            <a:ext cx="142875" cy="104775"/>
          </a:xfrm>
          <a:prstGeom prst="rect">
            <a:avLst/>
          </a:prstGeom>
          <a:noFill/>
        </p:spPr>
      </p:pic>
      <p:sp>
        <p:nvSpPr>
          <p:cNvPr id="7" name="Obdĺžnik 6"/>
          <p:cNvSpPr/>
          <p:nvPr/>
        </p:nvSpPr>
        <p:spPr>
          <a:xfrm>
            <a:off x="0" y="1841242"/>
            <a:ext cx="9144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000" dirty="0" smtClean="0">
                <a:solidFill>
                  <a:srgbClr val="FF0000"/>
                </a:solidFill>
              </a:rPr>
              <a:t>95% všetkých potravín je pestované za prispenia ropy</a:t>
            </a:r>
          </a:p>
          <a:p>
            <a:r>
              <a:rPr lang="sk-SK" sz="2000" dirty="0" smtClean="0">
                <a:solidFill>
                  <a:srgbClr val="FF0000"/>
                </a:solidFill>
              </a:rPr>
              <a:t>95% dopravy sprostredkovávajú ropné deriváty</a:t>
            </a:r>
          </a:p>
          <a:p>
            <a:r>
              <a:rPr lang="sk-SK" sz="2000" dirty="0" smtClean="0">
                <a:solidFill>
                  <a:srgbClr val="FF0000"/>
                </a:solidFill>
              </a:rPr>
              <a:t>95% všetkého vyrábaného tovaru potrebuje pre svoju výrobu ropu</a:t>
            </a:r>
          </a:p>
          <a:p>
            <a:r>
              <a:rPr lang="sk-SK" sz="2000" dirty="0" smtClean="0">
                <a:solidFill>
                  <a:srgbClr val="FF0000"/>
                </a:solidFill>
              </a:rPr>
              <a:t>za každú kalóriu bežne vyrábaných potravín sa skrýva 10 kalórií z ropy</a:t>
            </a:r>
          </a:p>
          <a:p>
            <a:r>
              <a:rPr lang="sk-SK" sz="2000" dirty="0" smtClean="0">
                <a:solidFill>
                  <a:srgbClr val="FF0000"/>
                </a:solidFill>
              </a:rPr>
              <a:t>na výrobu jedného typického počítača sa spotrebuje ropa o množstve desaťnásobku jeho hmotnosti</a:t>
            </a:r>
          </a:p>
          <a:p>
            <a:r>
              <a:rPr lang="sk-SK" sz="2000" dirty="0" smtClean="0">
                <a:solidFill>
                  <a:srgbClr val="FF0000"/>
                </a:solidFill>
              </a:rPr>
              <a:t>Ropa je dnes využívaná pri každej masovej výroby, prepravy a pestovania poľnohospodárskej produkcie. Moderné poľnohospodárstvo ako ho poznáme dnes sa od nástupu petrochemického priemyslu po druhej svetovej vojne stalo závislé na použití herbicídov, pesticídov a umelých hnojív vyrábaných z ropy. [7] Predtým bežné použitie prírodných hnojív a prirodzených pesticídov a herbicídov - teda s minimom ropných a chemických produktov - je dnes metódou tzv biopoľnohospodárstvo.</a:t>
            </a:r>
          </a:p>
          <a:p>
            <a:r>
              <a:rPr lang="sk-SK" sz="2000" dirty="0" smtClean="0">
                <a:solidFill>
                  <a:srgbClr val="FF0000"/>
                </a:solidFill>
              </a:rPr>
              <a:t>Ropa ako zdroj veľmi lacné energie mala najmä od prvých desaťročí 20. storočia vplyv na architektúru miest a dopravnú infraštruktúru zemíPrvního sveta. Urbanistické návrhy miest s typickými rozsiahlymi obytnými predmestiami (najvýraznejšie videnými v USA) brali dostupnosť lacné transportné energie v podobe ropy do úvahy.</a:t>
            </a:r>
            <a:endParaRPr lang="sk-SK" sz="2000" dirty="0">
              <a:solidFill>
                <a:srgbClr val="FF0000"/>
              </a:solidFill>
            </a:endParaRPr>
          </a:p>
        </p:txBody>
      </p:sp>
      <p:sp>
        <p:nvSpPr>
          <p:cNvPr id="8" name="Obdĺžnik 7"/>
          <p:cNvSpPr/>
          <p:nvPr/>
        </p:nvSpPr>
        <p:spPr>
          <a:xfrm>
            <a:off x="0" y="332656"/>
            <a:ext cx="327794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sz="4400" dirty="0"/>
              <a:t>Význam ropy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ĺžnik 2"/>
          <p:cNvSpPr/>
          <p:nvPr/>
        </p:nvSpPr>
        <p:spPr>
          <a:xfrm>
            <a:off x="0" y="1052736"/>
            <a:ext cx="907300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800" dirty="0" smtClean="0"/>
              <a:t>Využitie a spracovanie ropy</a:t>
            </a:r>
          </a:p>
          <a:p>
            <a:endParaRPr lang="sk-SK" sz="2800" dirty="0" smtClean="0"/>
          </a:p>
          <a:p>
            <a:r>
              <a:rPr lang="sk-SK" sz="2800" dirty="0" smtClean="0">
                <a:solidFill>
                  <a:srgbClr val="FF0000"/>
                </a:solidFill>
              </a:rPr>
              <a:t>Ropa a výrobky z nej sú základnou surovinou pre chemický priemysel, hlavne pre výrobu plastov. Vyrábajú sa z nej aj niektoré lieky, hnojivá a pesticídy. Je dôležitým palivom pre dopravu. Mnohé krajiny používajú surovú ropu aj na výrobu elektriny v tepelných elektrárňach (asi 7 % celkovej svetovej produkcie).</a:t>
            </a:r>
          </a:p>
          <a:p>
            <a:r>
              <a:rPr lang="sk-SK" sz="2800" dirty="0" smtClean="0">
                <a:solidFill>
                  <a:srgbClr val="FF0000"/>
                </a:solidFill>
              </a:rPr>
              <a:t>Základom spracovania ropy je jej frakčná destilácia, pri ktorej sa oddeľujú pri atmosférickom tlaku jednotlivé skupiny uhľovodíkov podľa ich bodu varu.</a:t>
            </a:r>
            <a:endParaRPr lang="sk-SK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899592" y="2348880"/>
            <a:ext cx="726282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60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Ďakujem za pozornosť</a:t>
            </a:r>
            <a:endParaRPr lang="sk-SK" sz="60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268</Words>
  <Application>Microsoft Office PowerPoint</Application>
  <PresentationFormat>Prezentácia na obrazovke (4:3)</PresentationFormat>
  <Paragraphs>65</Paragraphs>
  <Slides>8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8</vt:i4>
      </vt:variant>
    </vt:vector>
  </HeadingPairs>
  <TitlesOfParts>
    <vt:vector size="9" baseType="lpstr">
      <vt:lpstr>Motív Office</vt:lpstr>
      <vt:lpstr>Snímka 1</vt:lpstr>
      <vt:lpstr>Snímka 2</vt:lpstr>
      <vt:lpstr>Snímka 3</vt:lpstr>
      <vt:lpstr>Snímka 4</vt:lpstr>
      <vt:lpstr>Snímka 5</vt:lpstr>
      <vt:lpstr>Snímka 6</vt:lpstr>
      <vt:lpstr>Snímka 7</vt:lpstr>
      <vt:lpstr>Snímka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admin</dc:creator>
  <cp:lastModifiedBy>admin</cp:lastModifiedBy>
  <cp:revision>8</cp:revision>
  <dcterms:created xsi:type="dcterms:W3CDTF">2013-06-10T05:40:20Z</dcterms:created>
  <dcterms:modified xsi:type="dcterms:W3CDTF">2013-06-17T06:12:49Z</dcterms:modified>
</cp:coreProperties>
</file>